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16" r:id="rId4"/>
    <p:sldId id="317" r:id="rId5"/>
    <p:sldId id="318" r:id="rId6"/>
    <p:sldId id="319" r:id="rId7"/>
    <p:sldId id="326" r:id="rId8"/>
    <p:sldId id="320" r:id="rId9"/>
    <p:sldId id="321" r:id="rId10"/>
    <p:sldId id="322" r:id="rId11"/>
    <p:sldId id="323" r:id="rId12"/>
    <p:sldId id="324" r:id="rId13"/>
    <p:sldId id="327" r:id="rId14"/>
    <p:sldId id="325" r:id="rId15"/>
    <p:sldId id="328" r:id="rId16"/>
    <p:sldId id="329"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8761C-11A5-7FBD-F217-F66B50546A9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D93550F-EDC2-DA1D-ABF3-63CDF99B05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0060D6C-4BEF-40AC-71A0-5EEAEDEB4EE3}"/>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5" name="Tijdelijke aanduiding voor voettekst 4">
            <a:extLst>
              <a:ext uri="{FF2B5EF4-FFF2-40B4-BE49-F238E27FC236}">
                <a16:creationId xmlns:a16="http://schemas.microsoft.com/office/drawing/2014/main" id="{F0018ED8-6525-6E4E-114F-330F139213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F93AAEC-A427-7F93-8606-488841150D99}"/>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3183906896"/>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FC1BF-2B7A-0EE7-A483-06F2230CE77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C75863D-BE16-9FE6-5DDD-81C0813EA5C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D7AAE5-BFF0-E940-F9E6-F716F40DD9E6}"/>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5" name="Tijdelijke aanduiding voor voettekst 4">
            <a:extLst>
              <a:ext uri="{FF2B5EF4-FFF2-40B4-BE49-F238E27FC236}">
                <a16:creationId xmlns:a16="http://schemas.microsoft.com/office/drawing/2014/main" id="{88E156DA-EFAE-DAB4-FFAF-3F7A016AB0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BCADAC-AA71-5627-6AAA-F61AB811A2C1}"/>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3663456088"/>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E4988F8-C5C2-8579-E3D2-B0056F7D7BD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FF7D71-F3A2-359D-FF22-56B15EAA5F0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0BA3FA-3C34-5EC0-CB6D-855F42653C49}"/>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5" name="Tijdelijke aanduiding voor voettekst 4">
            <a:extLst>
              <a:ext uri="{FF2B5EF4-FFF2-40B4-BE49-F238E27FC236}">
                <a16:creationId xmlns:a16="http://schemas.microsoft.com/office/drawing/2014/main" id="{69FA8106-F29E-2924-7D1C-5DDFCEB02F9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187B18-9DFE-EF36-6ECA-5D79D168AA8A}"/>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2279114291"/>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C582B-1C59-E79B-48BB-A454F0142E1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134F07C-D91C-F65C-E65A-B05418EA104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793A47-172D-2300-362B-BBDE7C2D322F}"/>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5" name="Tijdelijke aanduiding voor voettekst 4">
            <a:extLst>
              <a:ext uri="{FF2B5EF4-FFF2-40B4-BE49-F238E27FC236}">
                <a16:creationId xmlns:a16="http://schemas.microsoft.com/office/drawing/2014/main" id="{0CBCE7E5-386C-E554-5901-07A57CCEEA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53BE600-F0C7-C9C2-0984-3FB4468B2579}"/>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1087770654"/>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63723-05C4-7F5A-61C3-A65E2E7CCB3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00146AA-7CFD-9F0B-5685-D35B6ACB5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589447B-CB1E-2902-36AF-564327B4A53F}"/>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5" name="Tijdelijke aanduiding voor voettekst 4">
            <a:extLst>
              <a:ext uri="{FF2B5EF4-FFF2-40B4-BE49-F238E27FC236}">
                <a16:creationId xmlns:a16="http://schemas.microsoft.com/office/drawing/2014/main" id="{C914E358-740F-A2AF-C27B-51D00DE9F00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87E714-1002-3256-E46C-F2D9830E64A0}"/>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1086938101"/>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832A9-5A00-10D5-D6BE-B40B4067AE8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DD48AD9-9741-E1EE-21E6-38C33237123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173F54-C8E4-DBE7-2110-2ECF3CF983F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300FD66-6A29-9924-E0EF-28C5FD86E70D}"/>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6" name="Tijdelijke aanduiding voor voettekst 5">
            <a:extLst>
              <a:ext uri="{FF2B5EF4-FFF2-40B4-BE49-F238E27FC236}">
                <a16:creationId xmlns:a16="http://schemas.microsoft.com/office/drawing/2014/main" id="{1C096592-9D2D-6812-90BB-2045560B8A9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FF5F1A5-79AD-1374-9651-1087EE627CE7}"/>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3406799137"/>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63286-DFDC-CF44-2CFE-6954FC7570B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41E191C-2A21-DD3A-2D56-E3CF70953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0D50A64-E301-B506-641D-1031FF7C3AD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91FC75F-878B-DBB1-5E75-CD21EA9C28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A6A2EE1-2F26-C281-6ACE-65B473B4BD0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51497B-79C0-3B3E-3347-9E96DA561024}"/>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8" name="Tijdelijke aanduiding voor voettekst 7">
            <a:extLst>
              <a:ext uri="{FF2B5EF4-FFF2-40B4-BE49-F238E27FC236}">
                <a16:creationId xmlns:a16="http://schemas.microsoft.com/office/drawing/2014/main" id="{94FDFF05-B94C-6D29-E497-F0F8E6362A2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BC95AB2-22CB-F3B1-70FB-1A7549CDC4A6}"/>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2558262322"/>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2666-71EB-830B-8297-77C9ED00562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8AAF145-B0D5-30A5-55F5-71C6A602F362}"/>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4" name="Tijdelijke aanduiding voor voettekst 3">
            <a:extLst>
              <a:ext uri="{FF2B5EF4-FFF2-40B4-BE49-F238E27FC236}">
                <a16:creationId xmlns:a16="http://schemas.microsoft.com/office/drawing/2014/main" id="{052350AE-AF58-197B-0B7E-23B6C791EBD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973EBAB-1C41-13A9-F344-4C6C97B1CEAF}"/>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4270823713"/>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1481D9-E2DD-D984-EDD9-9929A4007816}"/>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3" name="Tijdelijke aanduiding voor voettekst 2">
            <a:extLst>
              <a:ext uri="{FF2B5EF4-FFF2-40B4-BE49-F238E27FC236}">
                <a16:creationId xmlns:a16="http://schemas.microsoft.com/office/drawing/2014/main" id="{F85EAE8F-ADBC-328C-808E-A4FAC1DA29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E7E2264-93B8-7B72-A71B-1FF5DC7318BE}"/>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142384255"/>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FEA79-7649-5F04-F302-E1CE66D9547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6F8BAD6-54D9-5042-B414-B489D3ABC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0FB976D-C305-81C6-B3FF-488B244FA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6B41DB9-92C1-ACF8-1BFA-7B4BF0F7F143}"/>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6" name="Tijdelijke aanduiding voor voettekst 5">
            <a:extLst>
              <a:ext uri="{FF2B5EF4-FFF2-40B4-BE49-F238E27FC236}">
                <a16:creationId xmlns:a16="http://schemas.microsoft.com/office/drawing/2014/main" id="{245DF0D6-34FB-369F-5312-0CDFE6202A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60699A1-4BD9-1B84-34CE-92D81EB42895}"/>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149567079"/>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4759AF-CE96-9012-1F78-C185E56F02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5C18DDE-DBE3-9AEC-AEB7-696844FCF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F7C9585-770F-13EE-BEF7-4C677E68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B32B1E1-B75B-9E27-E492-CA0279AB857E}"/>
              </a:ext>
            </a:extLst>
          </p:cNvPr>
          <p:cNvSpPr>
            <a:spLocks noGrp="1"/>
          </p:cNvSpPr>
          <p:nvPr>
            <p:ph type="dt" sz="half" idx="10"/>
          </p:nvPr>
        </p:nvSpPr>
        <p:spPr/>
        <p:txBody>
          <a:bodyPr/>
          <a:lstStyle/>
          <a:p>
            <a:fld id="{3B11014D-DFFE-4DBB-A37A-56424BD80375}" type="datetimeFigureOut">
              <a:rPr lang="nl-NL" smtClean="0"/>
              <a:t>5-1-2024</a:t>
            </a:fld>
            <a:endParaRPr lang="nl-NL"/>
          </a:p>
        </p:txBody>
      </p:sp>
      <p:sp>
        <p:nvSpPr>
          <p:cNvPr id="6" name="Tijdelijke aanduiding voor voettekst 5">
            <a:extLst>
              <a:ext uri="{FF2B5EF4-FFF2-40B4-BE49-F238E27FC236}">
                <a16:creationId xmlns:a16="http://schemas.microsoft.com/office/drawing/2014/main" id="{A0EB9A5C-5C46-BA48-4D07-CB0E5B583B8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1BF727-8824-9BEA-31AC-628B2D7772E6}"/>
              </a:ext>
            </a:extLst>
          </p:cNvPr>
          <p:cNvSpPr>
            <a:spLocks noGrp="1"/>
          </p:cNvSpPr>
          <p:nvPr>
            <p:ph type="sldNum" sz="quarter" idx="12"/>
          </p:nvPr>
        </p:nvSpPr>
        <p:spPr/>
        <p:txBody>
          <a:bodyPr/>
          <a:lstStyle/>
          <a:p>
            <a:fld id="{BD58C722-6AB4-4CC4-BEAE-16E828E08DFB}" type="slidenum">
              <a:rPr lang="nl-NL" smtClean="0"/>
              <a:t>‹nr.›</a:t>
            </a:fld>
            <a:endParaRPr lang="nl-NL"/>
          </a:p>
        </p:txBody>
      </p:sp>
    </p:spTree>
    <p:extLst>
      <p:ext uri="{BB962C8B-B14F-4D97-AF65-F5344CB8AC3E}">
        <p14:creationId xmlns:p14="http://schemas.microsoft.com/office/powerpoint/2010/main" val="3239390417"/>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14C2EE4-78A7-913C-9F47-4E286DC7F3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7C5A32-7DF3-DB21-186A-F40CA2DA2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2C9D8B-156D-A5A6-69C8-1A87336C8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1014D-DFFE-4DBB-A37A-56424BD80375}" type="datetimeFigureOut">
              <a:rPr lang="nl-NL" smtClean="0"/>
              <a:t>5-1-2024</a:t>
            </a:fld>
            <a:endParaRPr lang="nl-NL"/>
          </a:p>
        </p:txBody>
      </p:sp>
      <p:sp>
        <p:nvSpPr>
          <p:cNvPr id="5" name="Tijdelijke aanduiding voor voettekst 4">
            <a:extLst>
              <a:ext uri="{FF2B5EF4-FFF2-40B4-BE49-F238E27FC236}">
                <a16:creationId xmlns:a16="http://schemas.microsoft.com/office/drawing/2014/main" id="{42F4327D-248F-8C31-239E-7C5A9D69BF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A93DA43-F01C-EA92-46E9-2B265BBAD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8C722-6AB4-4CC4-BEAE-16E828E08DFB}" type="slidenum">
              <a:rPr lang="nl-NL" smtClean="0"/>
              <a:t>‹nr.›</a:t>
            </a:fld>
            <a:endParaRPr lang="nl-NL"/>
          </a:p>
        </p:txBody>
      </p:sp>
    </p:spTree>
    <p:extLst>
      <p:ext uri="{BB962C8B-B14F-4D97-AF65-F5344CB8AC3E}">
        <p14:creationId xmlns:p14="http://schemas.microsoft.com/office/powerpoint/2010/main" val="199301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16683-B287-7CA6-0A4C-350E21282587}"/>
              </a:ext>
            </a:extLst>
          </p:cNvPr>
          <p:cNvSpPr>
            <a:spLocks noGrp="1"/>
          </p:cNvSpPr>
          <p:nvPr>
            <p:ph type="ctrTitle"/>
          </p:nvPr>
        </p:nvSpPr>
        <p:spPr>
          <a:xfrm>
            <a:off x="1524000" y="1122363"/>
            <a:ext cx="9045388" cy="3539284"/>
          </a:xfrm>
        </p:spPr>
        <p:txBody>
          <a:bodyPr>
            <a:normAutofit/>
          </a:bodyPr>
          <a:lstStyle/>
          <a:p>
            <a:r>
              <a:rPr lang="nl-NL" sz="6600" b="1" dirty="0">
                <a:solidFill>
                  <a:srgbClr val="FF0000"/>
                </a:solidFill>
                <a:latin typeface="Arial Black" panose="020B0A04020102020204" pitchFamily="34" charset="0"/>
              </a:rPr>
              <a:t>Slipper</a:t>
            </a:r>
            <a:br>
              <a:rPr lang="nl-NL" sz="6600" b="1" dirty="0">
                <a:solidFill>
                  <a:srgbClr val="FF0000"/>
                </a:solidFill>
                <a:latin typeface="Arial Black" panose="020B0A04020102020204" pitchFamily="34" charset="0"/>
              </a:rPr>
            </a:br>
            <a:r>
              <a:rPr lang="nl-NL" sz="6600" b="1" dirty="0">
                <a:solidFill>
                  <a:srgbClr val="FF0000"/>
                </a:solidFill>
                <a:latin typeface="Arial Black" panose="020B0A04020102020204" pitchFamily="34" charset="0"/>
              </a:rPr>
              <a:t>nominaties</a:t>
            </a:r>
            <a:br>
              <a:rPr lang="nl-NL" sz="6600" b="1" dirty="0">
                <a:solidFill>
                  <a:srgbClr val="FF0000"/>
                </a:solidFill>
              </a:rPr>
            </a:br>
            <a:r>
              <a:rPr lang="nl-NL" sz="6600" b="1" dirty="0">
                <a:solidFill>
                  <a:srgbClr val="FF0000"/>
                </a:solidFill>
                <a:latin typeface="Arial Black" panose="020B0A04020102020204" pitchFamily="34" charset="0"/>
              </a:rPr>
              <a:t>2023</a:t>
            </a:r>
          </a:p>
        </p:txBody>
      </p:sp>
    </p:spTree>
    <p:extLst>
      <p:ext uri="{BB962C8B-B14F-4D97-AF65-F5344CB8AC3E}">
        <p14:creationId xmlns:p14="http://schemas.microsoft.com/office/powerpoint/2010/main" val="1780111965"/>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fontScale="85000" lnSpcReduction="10000"/>
          </a:bodyPr>
          <a:lstStyle/>
          <a:p>
            <a:endParaRPr lang="nl-NL" sz="2000" b="1" dirty="0">
              <a:solidFill>
                <a:srgbClr val="FF0000"/>
              </a:solidFill>
            </a:endParaRPr>
          </a:p>
          <a:p>
            <a:r>
              <a:rPr lang="nl-NL" sz="2000" b="1" dirty="0">
                <a:solidFill>
                  <a:srgbClr val="FF0000"/>
                </a:solidFill>
              </a:rPr>
              <a:t>Ad heeft de eer gehad om niet één jaar, maar 1,5 jaar Prins van Dun </a:t>
            </a:r>
            <a:r>
              <a:rPr lang="nl-NL" sz="2000" b="1" dirty="0" err="1">
                <a:solidFill>
                  <a:srgbClr val="FF0000"/>
                </a:solidFill>
              </a:rPr>
              <a:t>Birrkoal</a:t>
            </a:r>
            <a:r>
              <a:rPr lang="nl-NL" sz="2000" b="1" dirty="0">
                <a:solidFill>
                  <a:srgbClr val="FF0000"/>
                </a:solidFill>
              </a:rPr>
              <a:t> te mogen zijn. Dan heb je een half jaar langer de tijd om iedereen goed te leren kennen. Na zijn periode als Prins is Ad ook nog bij de PR commissie gegaan. Intussen had ik wel verwacht dat Ad wist wie ik was, gezien hij al 1,5 jaar Prins is geweest en ik in het bestuur zat al die tijd. Helaas weet Ad na 1,5 jaar mijn naam nog steeds niet. Zo ook niet toen Ad vanuit de PR commissie brieven ging uitsturen naar de Brug. Al deze brieven waren ondertekend met: Groetjes, Astrid, </a:t>
            </a:r>
            <a:r>
              <a:rPr lang="nl-NL" sz="2000" b="1" dirty="0" err="1">
                <a:solidFill>
                  <a:srgbClr val="FF0000"/>
                </a:solidFill>
              </a:rPr>
              <a:t>Mechtild</a:t>
            </a:r>
            <a:r>
              <a:rPr lang="nl-NL" sz="2000" b="1" dirty="0">
                <a:solidFill>
                  <a:srgbClr val="FF0000"/>
                </a:solidFill>
              </a:rPr>
              <a:t>, Iris, Ruud en Ad. Iris zit niet in de PR-commissie en heeft daar ook nooit in gezeten, ik wel (</a:t>
            </a:r>
            <a:r>
              <a:rPr lang="nl-NL" sz="2000" b="1" dirty="0" err="1">
                <a:solidFill>
                  <a:srgbClr val="FF0000"/>
                </a:solidFill>
              </a:rPr>
              <a:t>Gieke</a:t>
            </a:r>
            <a:r>
              <a:rPr lang="nl-NL" sz="2000" b="1" dirty="0">
                <a:solidFill>
                  <a:srgbClr val="FF0000"/>
                </a:solidFill>
              </a:rPr>
              <a:t>).</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Ad Geerts</a:t>
            </a:r>
          </a:p>
        </p:txBody>
      </p:sp>
      <p:pic>
        <p:nvPicPr>
          <p:cNvPr id="4" name="Afbeelding 3">
            <a:extLst>
              <a:ext uri="{FF2B5EF4-FFF2-40B4-BE49-F238E27FC236}">
                <a16:creationId xmlns:a16="http://schemas.microsoft.com/office/drawing/2014/main" id="{38CCAA29-1BE9-3AE6-E4D8-9B647375AF00}"/>
              </a:ext>
            </a:extLst>
          </p:cNvPr>
          <p:cNvPicPr>
            <a:picLocks noChangeAspect="1"/>
          </p:cNvPicPr>
          <p:nvPr/>
        </p:nvPicPr>
        <p:blipFill rotWithShape="1">
          <a:blip r:embed="rId3"/>
          <a:srcRect l="-4570" t="3439" r="5903" b="32885"/>
          <a:stretch/>
        </p:blipFill>
        <p:spPr>
          <a:xfrm>
            <a:off x="0" y="76200"/>
            <a:ext cx="2662518" cy="3057437"/>
          </a:xfrm>
          <a:prstGeom prst="rect">
            <a:avLst/>
          </a:prstGeom>
        </p:spPr>
      </p:pic>
    </p:spTree>
    <p:extLst>
      <p:ext uri="{BB962C8B-B14F-4D97-AF65-F5344CB8AC3E}">
        <p14:creationId xmlns:p14="http://schemas.microsoft.com/office/powerpoint/2010/main" val="4136351047"/>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a:bodyPr>
          <a:lstStyle/>
          <a:p>
            <a:r>
              <a:rPr lang="nl-NL" sz="2000" b="1" dirty="0">
                <a:solidFill>
                  <a:srgbClr val="FF0000"/>
                </a:solidFill>
              </a:rPr>
              <a:t>Marc </a:t>
            </a:r>
            <a:r>
              <a:rPr lang="nl-NL" sz="2000" b="1" dirty="0" err="1">
                <a:solidFill>
                  <a:srgbClr val="FF0000"/>
                </a:solidFill>
              </a:rPr>
              <a:t>Pladet</a:t>
            </a:r>
            <a:r>
              <a:rPr lang="nl-NL" sz="2000" b="1" dirty="0">
                <a:solidFill>
                  <a:srgbClr val="FF0000"/>
                </a:solidFill>
              </a:rPr>
              <a:t> is voorzitter van het Hertogdom, ook wel het Kabinet der bijna Prinsen en Adjudanten. Als je hoogheid bent of bent geweest mag je hier niet meer bij zitten. Tijdens de feestavond van de </a:t>
            </a:r>
            <a:r>
              <a:rPr lang="nl-NL" sz="2000" b="1" dirty="0" err="1">
                <a:solidFill>
                  <a:srgbClr val="FF0000"/>
                </a:solidFill>
              </a:rPr>
              <a:t>Snorre</a:t>
            </a:r>
            <a:r>
              <a:rPr lang="nl-NL" sz="2000" b="1" dirty="0">
                <a:solidFill>
                  <a:srgbClr val="FF0000"/>
                </a:solidFill>
              </a:rPr>
              <a:t> is er in de groepsapp een foto van Adjudant Roy gestuurd die een button van het Hertogdom op had. Dat mag niet als je Hoogheid bent. Vervolgens reageerde Rob van Haren hierop, maar Marc dacht dat dit Prins Rob was, waardoor de verkeerde Rob uit het Hertogdom gegooid is.</a:t>
            </a:r>
          </a:p>
          <a:p>
            <a:endParaRPr lang="nl-NL" sz="2000" b="1" dirty="0">
              <a:solidFill>
                <a:srgbClr val="FF0000"/>
              </a:solidFill>
            </a:endParaRPr>
          </a:p>
          <a:p>
            <a:endParaRPr lang="nl-NL" sz="2000" b="1" dirty="0">
              <a:solidFill>
                <a:srgbClr val="FF0000"/>
              </a:solidFill>
            </a:endParaRP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Marc </a:t>
            </a:r>
            <a:r>
              <a:rPr lang="nl-NL" sz="4400" dirty="0" err="1"/>
              <a:t>Pladet</a:t>
            </a:r>
            <a:endParaRPr lang="nl-NL" sz="4400" dirty="0"/>
          </a:p>
        </p:txBody>
      </p:sp>
      <p:pic>
        <p:nvPicPr>
          <p:cNvPr id="4" name="Afbeelding 3">
            <a:extLst>
              <a:ext uri="{FF2B5EF4-FFF2-40B4-BE49-F238E27FC236}">
                <a16:creationId xmlns:a16="http://schemas.microsoft.com/office/drawing/2014/main" id="{03D044A9-A2B0-E797-08AA-C8DF2DA5B2B3}"/>
              </a:ext>
            </a:extLst>
          </p:cNvPr>
          <p:cNvPicPr>
            <a:picLocks noChangeAspect="1"/>
          </p:cNvPicPr>
          <p:nvPr/>
        </p:nvPicPr>
        <p:blipFill rotWithShape="1">
          <a:blip r:embed="rId3"/>
          <a:srcRect t="21307" r="6640" b="14771"/>
          <a:stretch/>
        </p:blipFill>
        <p:spPr>
          <a:xfrm>
            <a:off x="8748235" y="52668"/>
            <a:ext cx="2953227" cy="4383742"/>
          </a:xfrm>
          <a:prstGeom prst="rect">
            <a:avLst/>
          </a:prstGeom>
        </p:spPr>
      </p:pic>
    </p:spTree>
    <p:extLst>
      <p:ext uri="{BB962C8B-B14F-4D97-AF65-F5344CB8AC3E}">
        <p14:creationId xmlns:p14="http://schemas.microsoft.com/office/powerpoint/2010/main" val="1848088344"/>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fontScale="92500" lnSpcReduction="20000"/>
          </a:bodyPr>
          <a:lstStyle/>
          <a:p>
            <a:r>
              <a:rPr lang="nl-NL" sz="2000" b="1" dirty="0">
                <a:solidFill>
                  <a:srgbClr val="FF0000"/>
                </a:solidFill>
              </a:rPr>
              <a:t>Iris heeft tijdens het bouwseizoen van </a:t>
            </a:r>
            <a:r>
              <a:rPr lang="nl-NL" sz="2000" b="1" dirty="0" err="1">
                <a:solidFill>
                  <a:srgbClr val="FF0000"/>
                </a:solidFill>
              </a:rPr>
              <a:t>Olling</a:t>
            </a:r>
            <a:r>
              <a:rPr lang="nl-NL" sz="2000" b="1" dirty="0">
                <a:solidFill>
                  <a:srgbClr val="FF0000"/>
                </a:solidFill>
              </a:rPr>
              <a:t> dol de eervolle taak gekregen om koffie te zetten. Nu is dat normaal gesproken we iets wat Iris wel even vlug doet, echter toen de bouwploeg de koffiebonen ging schenken bleek er toch iets niet te kloppen. </a:t>
            </a:r>
          </a:p>
          <a:p>
            <a:endParaRPr lang="nl-NL" sz="2000" b="1" dirty="0">
              <a:solidFill>
                <a:srgbClr val="FF0000"/>
              </a:solidFill>
            </a:endParaRPr>
          </a:p>
          <a:p>
            <a:r>
              <a:rPr lang="nl-NL" sz="2000" b="1" dirty="0">
                <a:solidFill>
                  <a:srgbClr val="FF0000"/>
                </a:solidFill>
              </a:rPr>
              <a:t>Iris had overal aan gedacht. Vers water, een koffie filter, de koffie pot eronder. Niets kon fout gaan. Totdat de koffie ingeschonken werd en het wel hele slappe koffie bleek te zijn. Iris was vergeten de koffie zelf toe te voegen.... </a:t>
            </a:r>
            <a:r>
              <a:rPr lang="nl-NL" sz="2000" b="1" dirty="0" err="1">
                <a:solidFill>
                  <a:srgbClr val="FF0000"/>
                </a:solidFill>
              </a:rPr>
              <a:t>oepssss</a:t>
            </a:r>
            <a:endParaRPr lang="nl-NL" sz="2000" b="1" dirty="0">
              <a:solidFill>
                <a:srgbClr val="FF0000"/>
              </a:solidFill>
            </a:endParaRPr>
          </a:p>
          <a:p>
            <a:endParaRPr lang="nl-NL" sz="2000" b="1" dirty="0">
              <a:solidFill>
                <a:srgbClr val="FF0000"/>
              </a:solidFill>
            </a:endParaRP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Iris Schellings</a:t>
            </a:r>
          </a:p>
        </p:txBody>
      </p:sp>
      <p:pic>
        <p:nvPicPr>
          <p:cNvPr id="4" name="Afbeelding 3">
            <a:extLst>
              <a:ext uri="{FF2B5EF4-FFF2-40B4-BE49-F238E27FC236}">
                <a16:creationId xmlns:a16="http://schemas.microsoft.com/office/drawing/2014/main" id="{83FEC798-9DAF-60DB-B176-41D70ADBBD97}"/>
              </a:ext>
            </a:extLst>
          </p:cNvPr>
          <p:cNvPicPr>
            <a:picLocks noChangeAspect="1"/>
          </p:cNvPicPr>
          <p:nvPr/>
        </p:nvPicPr>
        <p:blipFill rotWithShape="1">
          <a:blip r:embed="rId3"/>
          <a:srcRect t="1112" r="6422" b="2221"/>
          <a:stretch/>
        </p:blipFill>
        <p:spPr>
          <a:xfrm>
            <a:off x="109752" y="76201"/>
            <a:ext cx="2776883" cy="2871736"/>
          </a:xfrm>
          <a:prstGeom prst="rect">
            <a:avLst/>
          </a:prstGeom>
        </p:spPr>
      </p:pic>
    </p:spTree>
    <p:extLst>
      <p:ext uri="{BB962C8B-B14F-4D97-AF65-F5344CB8AC3E}">
        <p14:creationId xmlns:p14="http://schemas.microsoft.com/office/powerpoint/2010/main" val="3286808622"/>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3142128" y="3137648"/>
            <a:ext cx="3576917" cy="2579594"/>
          </a:xfrm>
        </p:spPr>
        <p:txBody>
          <a:bodyPr>
            <a:normAutofit fontScale="85000" lnSpcReduction="10000"/>
          </a:bodyPr>
          <a:lstStyle/>
          <a:p>
            <a:r>
              <a:rPr lang="nl-NL" sz="2000" b="1" dirty="0">
                <a:solidFill>
                  <a:srgbClr val="FF0000"/>
                </a:solidFill>
              </a:rPr>
              <a:t>Niemand wist dat Syl van Os zoveel van vissen hield, maar toen hij er even bij wilde gaan zitten kwam die vis wel </a:t>
            </a:r>
            <a:r>
              <a:rPr lang="nl-NL" sz="2000" b="1" dirty="0" err="1">
                <a:solidFill>
                  <a:srgbClr val="FF0000"/>
                </a:solidFill>
              </a:rPr>
              <a:t>wel</a:t>
            </a:r>
            <a:r>
              <a:rPr lang="nl-NL" sz="2000" b="1" dirty="0">
                <a:solidFill>
                  <a:srgbClr val="FF0000"/>
                </a:solidFill>
              </a:rPr>
              <a:t> heel dichtbij. Hij ging namelijk op een pakketje zitten met een kunstaasje erin. Dat kunstaas heeft er toen niet een hele grote vis mee aan de haak geslagen, maar de billen van Syl. Er was zelfs een medische ingreep voor nodig om het aasje te verwijderen.</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Syl van Os</a:t>
            </a:r>
          </a:p>
        </p:txBody>
      </p:sp>
      <p:pic>
        <p:nvPicPr>
          <p:cNvPr id="4" name="Afbeelding 3">
            <a:extLst>
              <a:ext uri="{FF2B5EF4-FFF2-40B4-BE49-F238E27FC236}">
                <a16:creationId xmlns:a16="http://schemas.microsoft.com/office/drawing/2014/main" id="{DA94E1AC-0E48-EBD6-7423-69FD1E891815}"/>
              </a:ext>
            </a:extLst>
          </p:cNvPr>
          <p:cNvPicPr>
            <a:picLocks noChangeAspect="1"/>
          </p:cNvPicPr>
          <p:nvPr/>
        </p:nvPicPr>
        <p:blipFill>
          <a:blip r:embed="rId3"/>
          <a:stretch>
            <a:fillRect/>
          </a:stretch>
        </p:blipFill>
        <p:spPr>
          <a:xfrm>
            <a:off x="1397372" y="3201521"/>
            <a:ext cx="1838885" cy="2451847"/>
          </a:xfrm>
          <a:prstGeom prst="rect">
            <a:avLst/>
          </a:prstGeom>
        </p:spPr>
      </p:pic>
      <p:pic>
        <p:nvPicPr>
          <p:cNvPr id="5" name="Afbeelding 4">
            <a:extLst>
              <a:ext uri="{FF2B5EF4-FFF2-40B4-BE49-F238E27FC236}">
                <a16:creationId xmlns:a16="http://schemas.microsoft.com/office/drawing/2014/main" id="{A2126A42-1AA7-F951-C65E-58E8B5FACC9F}"/>
              </a:ext>
            </a:extLst>
          </p:cNvPr>
          <p:cNvPicPr>
            <a:picLocks noChangeAspect="1"/>
          </p:cNvPicPr>
          <p:nvPr/>
        </p:nvPicPr>
        <p:blipFill rotWithShape="1">
          <a:blip r:embed="rId4"/>
          <a:srcRect l="35184" t="261" r="21243" b="15948"/>
          <a:stretch/>
        </p:blipFill>
        <p:spPr>
          <a:xfrm>
            <a:off x="6905340" y="2869086"/>
            <a:ext cx="1215568" cy="3116715"/>
          </a:xfrm>
          <a:prstGeom prst="rect">
            <a:avLst/>
          </a:prstGeom>
        </p:spPr>
      </p:pic>
    </p:spTree>
    <p:extLst>
      <p:ext uri="{BB962C8B-B14F-4D97-AF65-F5344CB8AC3E}">
        <p14:creationId xmlns:p14="http://schemas.microsoft.com/office/powerpoint/2010/main" val="1897210973"/>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697972" y="3091778"/>
            <a:ext cx="3707746" cy="2579594"/>
          </a:xfrm>
        </p:spPr>
        <p:txBody>
          <a:bodyPr>
            <a:normAutofit lnSpcReduction="10000"/>
          </a:bodyPr>
          <a:lstStyle/>
          <a:p>
            <a:endParaRPr lang="nl-NL" sz="2000" b="1" dirty="0">
              <a:solidFill>
                <a:srgbClr val="FF0000"/>
              </a:solidFill>
            </a:endParaRPr>
          </a:p>
          <a:p>
            <a:r>
              <a:rPr lang="nl-NL" sz="2000" b="1" dirty="0">
                <a:solidFill>
                  <a:srgbClr val="FF0000"/>
                </a:solidFill>
              </a:rPr>
              <a:t>Als grondlegger van de verkiezing 'mooiste mens van </a:t>
            </a:r>
            <a:r>
              <a:rPr lang="nl-NL" sz="2000" b="1" dirty="0" err="1">
                <a:solidFill>
                  <a:srgbClr val="FF0000"/>
                </a:solidFill>
              </a:rPr>
              <a:t>Balkum</a:t>
            </a:r>
            <a:r>
              <a:rPr lang="nl-NL" sz="2000" b="1" dirty="0">
                <a:solidFill>
                  <a:srgbClr val="FF0000"/>
                </a:solidFill>
              </a:rPr>
              <a:t>' kreeg Frank het voor elkaar om afgelopen carnaval de felbegeerde prijs naar een </a:t>
            </a:r>
            <a:r>
              <a:rPr lang="nl-NL" sz="2000" b="1" dirty="0" err="1">
                <a:solidFill>
                  <a:srgbClr val="FF0000"/>
                </a:solidFill>
              </a:rPr>
              <a:t>Mirroise</a:t>
            </a:r>
            <a:r>
              <a:rPr lang="nl-NL" sz="2000" b="1" dirty="0">
                <a:solidFill>
                  <a:srgbClr val="FF0000"/>
                </a:solidFill>
              </a:rPr>
              <a:t> Miens te laten gaan. Ties Bal nam de prijs in ontvangst als </a:t>
            </a:r>
            <a:r>
              <a:rPr lang="nl-NL" sz="2000" b="1" dirty="0" err="1">
                <a:solidFill>
                  <a:srgbClr val="FF0000"/>
                </a:solidFill>
              </a:rPr>
              <a:t>Balkums</a:t>
            </a:r>
            <a:r>
              <a:rPr lang="nl-NL" sz="2000" b="1" dirty="0">
                <a:solidFill>
                  <a:srgbClr val="FF0000"/>
                </a:solidFill>
              </a:rPr>
              <a:t> mooiste Miens.....</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1446550"/>
          </a:xfrm>
          <a:prstGeom prst="rect">
            <a:avLst/>
          </a:prstGeom>
          <a:noFill/>
        </p:spPr>
        <p:txBody>
          <a:bodyPr wrap="square" rtlCol="0">
            <a:spAutoFit/>
          </a:bodyPr>
          <a:lstStyle/>
          <a:p>
            <a:pPr algn="ctr"/>
            <a:r>
              <a:rPr lang="nl-NL" sz="4400" dirty="0"/>
              <a:t>Frank Schellings                       </a:t>
            </a:r>
          </a:p>
          <a:p>
            <a:pPr algn="ctr"/>
            <a:r>
              <a:rPr lang="nl-NL" sz="4400" dirty="0"/>
              <a:t>                               </a:t>
            </a:r>
            <a:r>
              <a:rPr lang="nl-NL" sz="3200" dirty="0"/>
              <a:t>Alias de Kiep</a:t>
            </a:r>
          </a:p>
        </p:txBody>
      </p:sp>
      <p:pic>
        <p:nvPicPr>
          <p:cNvPr id="4" name="Afbeelding 3">
            <a:extLst>
              <a:ext uri="{FF2B5EF4-FFF2-40B4-BE49-F238E27FC236}">
                <a16:creationId xmlns:a16="http://schemas.microsoft.com/office/drawing/2014/main" id="{76C5B088-68B1-8F95-E378-0918319B3541}"/>
              </a:ext>
            </a:extLst>
          </p:cNvPr>
          <p:cNvPicPr>
            <a:picLocks noChangeAspect="1"/>
          </p:cNvPicPr>
          <p:nvPr/>
        </p:nvPicPr>
        <p:blipFill>
          <a:blip r:embed="rId3"/>
          <a:stretch>
            <a:fillRect/>
          </a:stretch>
        </p:blipFill>
        <p:spPr>
          <a:xfrm>
            <a:off x="5504329" y="3164541"/>
            <a:ext cx="2408219" cy="2408219"/>
          </a:xfrm>
          <a:prstGeom prst="rect">
            <a:avLst/>
          </a:prstGeom>
        </p:spPr>
      </p:pic>
    </p:spTree>
    <p:extLst>
      <p:ext uri="{BB962C8B-B14F-4D97-AF65-F5344CB8AC3E}">
        <p14:creationId xmlns:p14="http://schemas.microsoft.com/office/powerpoint/2010/main" val="1276912703"/>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4052047" y="3146613"/>
            <a:ext cx="4087906" cy="2579594"/>
          </a:xfrm>
        </p:spPr>
        <p:txBody>
          <a:bodyPr>
            <a:normAutofit/>
          </a:bodyPr>
          <a:lstStyle/>
          <a:p>
            <a:r>
              <a:rPr lang="nl-NL" sz="2000" b="1" dirty="0">
                <a:solidFill>
                  <a:srgbClr val="FF0000"/>
                </a:solidFill>
              </a:rPr>
              <a:t>Toen er met kerst kaarsvet in de bank terecht was gekomen, dacht Miranda van Liempt (met hulp van Google) dat het een goed idee was om er een bakpapiertje op de leggen en eroverheen te strijken. Resultaat: geen kaarsvet meer in de bank, maar wel een heel groot gat </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Miranda van Liempt</a:t>
            </a:r>
          </a:p>
        </p:txBody>
      </p:sp>
      <p:pic>
        <p:nvPicPr>
          <p:cNvPr id="4" name="Afbeelding 3">
            <a:extLst>
              <a:ext uri="{FF2B5EF4-FFF2-40B4-BE49-F238E27FC236}">
                <a16:creationId xmlns:a16="http://schemas.microsoft.com/office/drawing/2014/main" id="{69275254-EE42-AD83-D808-E11B1E1956F1}"/>
              </a:ext>
            </a:extLst>
          </p:cNvPr>
          <p:cNvPicPr>
            <a:picLocks noChangeAspect="1"/>
          </p:cNvPicPr>
          <p:nvPr/>
        </p:nvPicPr>
        <p:blipFill>
          <a:blip r:embed="rId3"/>
          <a:stretch>
            <a:fillRect/>
          </a:stretch>
        </p:blipFill>
        <p:spPr>
          <a:xfrm>
            <a:off x="2295222" y="3146613"/>
            <a:ext cx="1622355" cy="2673293"/>
          </a:xfrm>
          <a:prstGeom prst="rect">
            <a:avLst/>
          </a:prstGeom>
        </p:spPr>
      </p:pic>
    </p:spTree>
    <p:extLst>
      <p:ext uri="{BB962C8B-B14F-4D97-AF65-F5344CB8AC3E}">
        <p14:creationId xmlns:p14="http://schemas.microsoft.com/office/powerpoint/2010/main" val="3930442988"/>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9" y="3146613"/>
            <a:ext cx="3711388" cy="2579594"/>
          </a:xfrm>
        </p:spPr>
        <p:txBody>
          <a:bodyPr>
            <a:normAutofit lnSpcReduction="10000"/>
          </a:bodyPr>
          <a:lstStyle/>
          <a:p>
            <a:r>
              <a:rPr lang="nl-NL" sz="2000" b="1" dirty="0">
                <a:solidFill>
                  <a:srgbClr val="FF0000"/>
                </a:solidFill>
              </a:rPr>
              <a:t>Twee leden van Wanne Klets stonden op de stoep bij de voordeur</a:t>
            </a:r>
          </a:p>
          <a:p>
            <a:r>
              <a:rPr lang="nl-NL" sz="2000" b="1" dirty="0">
                <a:solidFill>
                  <a:srgbClr val="FF0000"/>
                </a:solidFill>
              </a:rPr>
              <a:t>voor het aanbieden van de krant 2023 en voor de collecte.</a:t>
            </a:r>
          </a:p>
          <a:p>
            <a:r>
              <a:rPr lang="nl-NL" sz="2000" b="1" dirty="0">
                <a:solidFill>
                  <a:srgbClr val="FF0000"/>
                </a:solidFill>
              </a:rPr>
              <a:t>Lies maakte de deur niet open.</a:t>
            </a:r>
          </a:p>
          <a:p>
            <a:r>
              <a:rPr lang="nl-NL" sz="2000" b="1" dirty="0">
                <a:solidFill>
                  <a:srgbClr val="FF0000"/>
                </a:solidFill>
              </a:rPr>
              <a:t>Zij dacht dat dochter Josje met iemand stond te klessebessen.</a:t>
            </a:r>
          </a:p>
          <a:p>
            <a:endParaRPr lang="nl-NL" sz="2000" b="1" dirty="0">
              <a:solidFill>
                <a:srgbClr val="FF0000"/>
              </a:solidFill>
            </a:endParaRP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Lies Mathijssen</a:t>
            </a:r>
          </a:p>
        </p:txBody>
      </p:sp>
      <p:pic>
        <p:nvPicPr>
          <p:cNvPr id="4" name="Afbeelding 3">
            <a:extLst>
              <a:ext uri="{FF2B5EF4-FFF2-40B4-BE49-F238E27FC236}">
                <a16:creationId xmlns:a16="http://schemas.microsoft.com/office/drawing/2014/main" id="{6C107BF7-8951-D331-D32D-30ACF8B5705D}"/>
              </a:ext>
            </a:extLst>
          </p:cNvPr>
          <p:cNvPicPr>
            <a:picLocks noChangeAspect="1"/>
          </p:cNvPicPr>
          <p:nvPr/>
        </p:nvPicPr>
        <p:blipFill>
          <a:blip r:embed="rId3"/>
          <a:stretch>
            <a:fillRect/>
          </a:stretch>
        </p:blipFill>
        <p:spPr>
          <a:xfrm>
            <a:off x="5976361" y="3146613"/>
            <a:ext cx="1481456" cy="2505673"/>
          </a:xfrm>
          <a:prstGeom prst="rect">
            <a:avLst/>
          </a:prstGeom>
        </p:spPr>
      </p:pic>
    </p:spTree>
    <p:extLst>
      <p:ext uri="{BB962C8B-B14F-4D97-AF65-F5344CB8AC3E}">
        <p14:creationId xmlns:p14="http://schemas.microsoft.com/office/powerpoint/2010/main" val="1345516912"/>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lnSpcReduction="10000"/>
          </a:bodyPr>
          <a:lstStyle/>
          <a:p>
            <a:r>
              <a:rPr lang="nl-NL" sz="2000" b="1" dirty="0">
                <a:solidFill>
                  <a:srgbClr val="FF0000"/>
                </a:solidFill>
              </a:rPr>
              <a:t>Vorig jaar is de slipper uitgereikt aan Marco de Bruijn.</a:t>
            </a:r>
          </a:p>
          <a:p>
            <a:r>
              <a:rPr lang="nl-NL" sz="2000" b="1" dirty="0">
                <a:solidFill>
                  <a:srgbClr val="FF0000"/>
                </a:solidFill>
              </a:rPr>
              <a:t>De top 3 was voor Prins Ad op een briefje geschreven zodat hij de slipper uit kon reiken.</a:t>
            </a:r>
          </a:p>
          <a:p>
            <a:r>
              <a:rPr lang="nl-NL" sz="2000" b="1" dirty="0">
                <a:solidFill>
                  <a:srgbClr val="FF0000"/>
                </a:solidFill>
              </a:rPr>
              <a:t>Echter op dat briefje stond Marco niet als winnaar maar Yvonne </a:t>
            </a:r>
            <a:r>
              <a:rPr lang="nl-NL" sz="2000" b="1" dirty="0" err="1">
                <a:solidFill>
                  <a:srgbClr val="FF0000"/>
                </a:solidFill>
              </a:rPr>
              <a:t>Pladet</a:t>
            </a:r>
            <a:r>
              <a:rPr lang="nl-NL" sz="2000" b="1" dirty="0">
                <a:solidFill>
                  <a:srgbClr val="FF0000"/>
                </a:solidFill>
              </a:rPr>
              <a:t>. Haar naam was alleen doorgestreept omdat zij er die avond niet kon zijn.</a:t>
            </a:r>
          </a:p>
          <a:p>
            <a:r>
              <a:rPr lang="nl-NL" sz="2000" b="1" dirty="0">
                <a:solidFill>
                  <a:srgbClr val="FF0000"/>
                </a:solidFill>
              </a:rPr>
              <a:t>Dit briefje slingerde vervolgens rond in de Driezeeg. De volgende keer misschien een nieuw briefje maken?</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De </a:t>
            </a:r>
            <a:r>
              <a:rPr lang="nl-NL" sz="4400" dirty="0" err="1"/>
              <a:t>Doofpotters</a:t>
            </a:r>
            <a:endParaRPr lang="nl-NL" sz="4400" dirty="0"/>
          </a:p>
        </p:txBody>
      </p:sp>
      <p:pic>
        <p:nvPicPr>
          <p:cNvPr id="8" name="Afbeelding 7">
            <a:extLst>
              <a:ext uri="{FF2B5EF4-FFF2-40B4-BE49-F238E27FC236}">
                <a16:creationId xmlns:a16="http://schemas.microsoft.com/office/drawing/2014/main" id="{A2FD4343-2B66-EF38-D2A4-1EAE10B28FE9}"/>
              </a:ext>
            </a:extLst>
          </p:cNvPr>
          <p:cNvPicPr>
            <a:picLocks noChangeAspect="1"/>
          </p:cNvPicPr>
          <p:nvPr/>
        </p:nvPicPr>
        <p:blipFill rotWithShape="1">
          <a:blip r:embed="rId3">
            <a:extLst>
              <a:ext uri="{28A0092B-C50C-407E-A947-70E740481C1C}">
                <a14:useLocalDpi xmlns:a14="http://schemas.microsoft.com/office/drawing/2010/main" val="0"/>
              </a:ext>
            </a:extLst>
          </a:blip>
          <a:srcRect l="16289" t="966" r="28961" b="-1"/>
          <a:stretch/>
        </p:blipFill>
        <p:spPr>
          <a:xfrm rot="5400000">
            <a:off x="8814351" y="-716589"/>
            <a:ext cx="2005125" cy="3530976"/>
          </a:xfrm>
          <a:prstGeom prst="rect">
            <a:avLst/>
          </a:prstGeom>
        </p:spPr>
      </p:pic>
    </p:spTree>
    <p:extLst>
      <p:ext uri="{BB962C8B-B14F-4D97-AF65-F5344CB8AC3E}">
        <p14:creationId xmlns:p14="http://schemas.microsoft.com/office/powerpoint/2010/main" val="3824566492"/>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665445"/>
            <a:ext cx="4430805" cy="1541928"/>
          </a:xfrm>
        </p:spPr>
        <p:txBody>
          <a:bodyPr>
            <a:normAutofit/>
          </a:bodyPr>
          <a:lstStyle/>
          <a:p>
            <a:r>
              <a:rPr lang="nl-NL" sz="2000" b="1" dirty="0">
                <a:solidFill>
                  <a:srgbClr val="FF0000"/>
                </a:solidFill>
              </a:rPr>
              <a:t>Ad deelde op facebook deze dringende oproep. Hij had alleen niet in de gaten dat deze oproep al heel erg oud was en uit 2013 kwam.</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Ad van Doorn</a:t>
            </a:r>
          </a:p>
        </p:txBody>
      </p:sp>
      <p:pic>
        <p:nvPicPr>
          <p:cNvPr id="4" name="image4.jpg">
            <a:extLst>
              <a:ext uri="{FF2B5EF4-FFF2-40B4-BE49-F238E27FC236}">
                <a16:creationId xmlns:a16="http://schemas.microsoft.com/office/drawing/2014/main" id="{AF078E9B-F866-DF59-AE20-730BB10A3AFC}"/>
              </a:ext>
            </a:extLst>
          </p:cNvPr>
          <p:cNvPicPr/>
          <p:nvPr/>
        </p:nvPicPr>
        <p:blipFill>
          <a:blip r:embed="rId3"/>
          <a:srcRect/>
          <a:stretch>
            <a:fillRect/>
          </a:stretch>
        </p:blipFill>
        <p:spPr>
          <a:xfrm>
            <a:off x="6178923" y="3287610"/>
            <a:ext cx="1459006" cy="2297599"/>
          </a:xfrm>
          <a:prstGeom prst="rect">
            <a:avLst/>
          </a:prstGeom>
          <a:ln/>
        </p:spPr>
      </p:pic>
    </p:spTree>
    <p:extLst>
      <p:ext uri="{BB962C8B-B14F-4D97-AF65-F5344CB8AC3E}">
        <p14:creationId xmlns:p14="http://schemas.microsoft.com/office/powerpoint/2010/main" val="2397901197"/>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lnSpcReduction="10000"/>
          </a:bodyPr>
          <a:lstStyle/>
          <a:p>
            <a:r>
              <a:rPr lang="nl-NL" sz="2000" b="1" dirty="0">
                <a:solidFill>
                  <a:srgbClr val="FF0000"/>
                </a:solidFill>
              </a:rPr>
              <a:t>De Raad van XI rijkt tijdens het Sleuteloverdracht soms het Zilveren Petje uit. Dit is een prijs die de Raad van XI zelf heeft bedacht en de Raad van XI moet dus ook zelf voor het petje zorgen. Zij hadden in de werkgroep besloten dat Wendy dit jaar het petje zou krijgen. Dit was allemaal geregeld, tot op de avond zelf </a:t>
            </a:r>
            <a:r>
              <a:rPr lang="nl-NL" sz="2000" b="1" dirty="0" err="1">
                <a:solidFill>
                  <a:srgbClr val="FF0000"/>
                </a:solidFill>
              </a:rPr>
              <a:t>Ashwin</a:t>
            </a:r>
            <a:r>
              <a:rPr lang="nl-NL" sz="2000" b="1" dirty="0">
                <a:solidFill>
                  <a:srgbClr val="FF0000"/>
                </a:solidFill>
              </a:rPr>
              <a:t> (toen nog voorzitter van de Raad van XI) het petje uit ging reiken. Wendy werd naar boven geroepen, en pas op dat moment kwam </a:t>
            </a:r>
            <a:r>
              <a:rPr lang="nl-NL" sz="2000" b="1" dirty="0" err="1">
                <a:solidFill>
                  <a:srgbClr val="FF0000"/>
                </a:solidFill>
              </a:rPr>
              <a:t>Ashwin</a:t>
            </a:r>
            <a:r>
              <a:rPr lang="nl-NL" sz="2000" b="1" dirty="0">
                <a:solidFill>
                  <a:srgbClr val="FF0000"/>
                </a:solidFill>
              </a:rPr>
              <a:t> erachter dat ze helemaal geen petje besteld hadden. </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De raad van XI</a:t>
            </a:r>
          </a:p>
        </p:txBody>
      </p:sp>
      <p:pic>
        <p:nvPicPr>
          <p:cNvPr id="1026" name="Picture 2">
            <a:extLst>
              <a:ext uri="{FF2B5EF4-FFF2-40B4-BE49-F238E27FC236}">
                <a16:creationId xmlns:a16="http://schemas.microsoft.com/office/drawing/2014/main" id="{A7ABE8C3-8C00-12D3-791B-35FA4F0B8D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78" t="20516" r="22822" b="6565"/>
          <a:stretch/>
        </p:blipFill>
        <p:spPr bwMode="auto">
          <a:xfrm>
            <a:off x="9081246" y="76200"/>
            <a:ext cx="2537014" cy="368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40612"/>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a:bodyPr>
          <a:lstStyle/>
          <a:p>
            <a:r>
              <a:rPr lang="nl-NL" sz="2000" b="1" dirty="0">
                <a:solidFill>
                  <a:srgbClr val="FF0000"/>
                </a:solidFill>
              </a:rPr>
              <a:t>Toen Rick vorig jaar Adjudant was had hij tijdens de activiteit van </a:t>
            </a:r>
            <a:r>
              <a:rPr lang="nl-NL" sz="2000" b="1" dirty="0" err="1">
                <a:solidFill>
                  <a:srgbClr val="FF0000"/>
                </a:solidFill>
              </a:rPr>
              <a:t>Adora</a:t>
            </a:r>
            <a:r>
              <a:rPr lang="nl-NL" sz="2000" b="1" dirty="0">
                <a:solidFill>
                  <a:srgbClr val="FF0000"/>
                </a:solidFill>
              </a:rPr>
              <a:t> een tekening gehad van een van de cliënten van </a:t>
            </a:r>
            <a:r>
              <a:rPr lang="nl-NL" sz="2000" b="1" dirty="0" err="1">
                <a:solidFill>
                  <a:srgbClr val="FF0000"/>
                </a:solidFill>
              </a:rPr>
              <a:t>Adora</a:t>
            </a:r>
            <a:r>
              <a:rPr lang="nl-NL" sz="2000" b="1" dirty="0">
                <a:solidFill>
                  <a:srgbClr val="FF0000"/>
                </a:solidFill>
              </a:rPr>
              <a:t>. Later op de middag bedacht hij zich ineens dat hij de cliënt nog wilde bedanken voor de mooie tekening die hij gekregen had. Hij dacht dat hij dus naar de goede cliënt toe liep om haar te bedanken voor de tekening, dit was alleen de cliënt niet, dit was een van de begeleiders van </a:t>
            </a:r>
            <a:r>
              <a:rPr lang="nl-NL" sz="2000" b="1" dirty="0" err="1">
                <a:solidFill>
                  <a:srgbClr val="FF0000"/>
                </a:solidFill>
              </a:rPr>
              <a:t>Adora</a:t>
            </a:r>
            <a:r>
              <a:rPr lang="nl-NL" sz="2000" b="1" dirty="0">
                <a:solidFill>
                  <a:srgbClr val="FF0000"/>
                </a:solidFill>
              </a:rPr>
              <a:t>. </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Rick Kappen</a:t>
            </a:r>
          </a:p>
        </p:txBody>
      </p:sp>
      <p:pic>
        <p:nvPicPr>
          <p:cNvPr id="2050" name="Picture 2" descr="Geen fotobeschrijving beschikbaar.">
            <a:extLst>
              <a:ext uri="{FF2B5EF4-FFF2-40B4-BE49-F238E27FC236}">
                <a16:creationId xmlns:a16="http://schemas.microsoft.com/office/drawing/2014/main" id="{5B98433F-ED1B-4243-0B4B-9BB654C21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82726" cy="299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813875"/>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fontScale="92500" lnSpcReduction="10000"/>
          </a:bodyPr>
          <a:lstStyle/>
          <a:p>
            <a:r>
              <a:rPr lang="nl-NL" sz="2000" b="1" dirty="0">
                <a:solidFill>
                  <a:srgbClr val="FF0000"/>
                </a:solidFill>
              </a:rPr>
              <a:t>Prins Rob I heeft er nooit een geheim van gemaakt dat hij Prins wil worden, en ook niet dat Roy zijn Adjudant zou worden. Op de bouwvakborrel van de Frappant zaten we lekker samen met Rob buiten op het terras. Het terras van de Frappant zat vrij vol en na een tijdje en wat bier begint Rob aan ongeveer heel het terras te vertellen dat hij wel Prins wilde worden, en Roy zijn Adjudant! Maar hij dacht dat hij toch nooit gevraagd ging worden. Het enige probleem was dat naast Rob Opperbeer </a:t>
            </a:r>
            <a:r>
              <a:rPr lang="nl-NL" sz="2000" b="1" dirty="0" err="1">
                <a:solidFill>
                  <a:srgbClr val="FF0000"/>
                </a:solidFill>
              </a:rPr>
              <a:t>Ashwin</a:t>
            </a:r>
            <a:r>
              <a:rPr lang="nl-NL" sz="2000" b="1" dirty="0">
                <a:solidFill>
                  <a:srgbClr val="FF0000"/>
                </a:solidFill>
              </a:rPr>
              <a:t> op het terras zat, en die moest Rob de volgende dag nog gaan vragen als Prins.  </a:t>
            </a:r>
          </a:p>
          <a:p>
            <a:endParaRPr lang="nl-NL" sz="2000" b="1" dirty="0">
              <a:solidFill>
                <a:srgbClr val="FF0000"/>
              </a:solidFill>
            </a:endParaRPr>
          </a:p>
          <a:p>
            <a:endParaRPr lang="nl-NL" sz="2000" b="1" dirty="0">
              <a:solidFill>
                <a:srgbClr val="FF0000"/>
              </a:solidFill>
            </a:endParaRP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Prins Rob I</a:t>
            </a:r>
          </a:p>
        </p:txBody>
      </p:sp>
      <p:pic>
        <p:nvPicPr>
          <p:cNvPr id="4" name="Afbeelding 3">
            <a:extLst>
              <a:ext uri="{FF2B5EF4-FFF2-40B4-BE49-F238E27FC236}">
                <a16:creationId xmlns:a16="http://schemas.microsoft.com/office/drawing/2014/main" id="{3962CE4F-2B7F-4D7B-16A5-611B39728FFB}"/>
              </a:ext>
            </a:extLst>
          </p:cNvPr>
          <p:cNvPicPr>
            <a:picLocks noChangeAspect="1"/>
          </p:cNvPicPr>
          <p:nvPr/>
        </p:nvPicPr>
        <p:blipFill rotWithShape="1">
          <a:blip r:embed="rId3"/>
          <a:srcRect l="41863" t="13987" r="28431" b="1"/>
          <a:stretch/>
        </p:blipFill>
        <p:spPr>
          <a:xfrm>
            <a:off x="8803341" y="528919"/>
            <a:ext cx="2716306" cy="5898775"/>
          </a:xfrm>
          <a:prstGeom prst="rect">
            <a:avLst/>
          </a:prstGeom>
        </p:spPr>
      </p:pic>
    </p:spTree>
    <p:extLst>
      <p:ext uri="{BB962C8B-B14F-4D97-AF65-F5344CB8AC3E}">
        <p14:creationId xmlns:p14="http://schemas.microsoft.com/office/powerpoint/2010/main" val="1877053584"/>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770094"/>
          </a:xfrm>
        </p:spPr>
        <p:txBody>
          <a:bodyPr>
            <a:normAutofit fontScale="70000" lnSpcReduction="20000"/>
          </a:bodyPr>
          <a:lstStyle/>
          <a:p>
            <a:r>
              <a:rPr lang="nl-NL" sz="2000" b="1" dirty="0">
                <a:solidFill>
                  <a:srgbClr val="FF0000"/>
                </a:solidFill>
              </a:rPr>
              <a:t>Theo en Wilma waren uitgenodigd bij </a:t>
            </a:r>
            <a:r>
              <a:rPr lang="nl-NL" sz="2000" b="1" dirty="0" err="1">
                <a:solidFill>
                  <a:srgbClr val="FF0000"/>
                </a:solidFill>
              </a:rPr>
              <a:t>Adje</a:t>
            </a:r>
            <a:r>
              <a:rPr lang="nl-NL" sz="2000" b="1" dirty="0">
                <a:solidFill>
                  <a:srgbClr val="FF0000"/>
                </a:solidFill>
              </a:rPr>
              <a:t> en Mieke op feest voor het 65 jarig verjaardagfeestje van </a:t>
            </a:r>
            <a:r>
              <a:rPr lang="nl-NL" sz="2000" b="1" dirty="0" err="1">
                <a:solidFill>
                  <a:srgbClr val="FF0000"/>
                </a:solidFill>
              </a:rPr>
              <a:t>Adje</a:t>
            </a:r>
            <a:r>
              <a:rPr lang="nl-NL" sz="2000" b="1" dirty="0">
                <a:solidFill>
                  <a:srgbClr val="FF0000"/>
                </a:solidFill>
              </a:rPr>
              <a:t> en 25 jaar bestaan van </a:t>
            </a:r>
            <a:r>
              <a:rPr lang="nl-NL" sz="2000" b="1" dirty="0" err="1">
                <a:solidFill>
                  <a:srgbClr val="FF0000"/>
                </a:solidFill>
              </a:rPr>
              <a:t>Venbo</a:t>
            </a:r>
            <a:r>
              <a:rPr lang="nl-NL" sz="2000" b="1" dirty="0">
                <a:solidFill>
                  <a:srgbClr val="FF0000"/>
                </a:solidFill>
              </a:rPr>
              <a:t> vlak en strak bij de driezeeg.</a:t>
            </a:r>
          </a:p>
          <a:p>
            <a:r>
              <a:rPr lang="nl-NL" sz="2000" b="1" dirty="0">
                <a:solidFill>
                  <a:srgbClr val="FF0000"/>
                </a:solidFill>
              </a:rPr>
              <a:t>Er moesten keuzes gemaakt worden. Wie gaat er op feest en wie moet er werken. Wilma was aan de beurt met feesten dus Theo kon thuis achter de bar blijven. Om half twaalf vertrokken de laatste klanten bij FF Ted en Theo dacht dan maak ik de lampen uit en met een rotgang naar de driezeeg toe. Hij kwam vrolijk binnen , ff een handje en een kusje geven en kwam mee aan de </a:t>
            </a:r>
            <a:r>
              <a:rPr lang="nl-NL" sz="2000" b="1" dirty="0" err="1">
                <a:solidFill>
                  <a:srgbClr val="FF0000"/>
                </a:solidFill>
              </a:rPr>
              <a:t>barton</a:t>
            </a:r>
            <a:r>
              <a:rPr lang="nl-NL" sz="2000" b="1" dirty="0">
                <a:solidFill>
                  <a:srgbClr val="FF0000"/>
                </a:solidFill>
              </a:rPr>
              <a:t> staan met de mededeling, heb de lampen uit gemaakt en nou feesten!!!!!!  Hij kreeg zijn eerste pilsje, Wilma kwam bij hem staan en haar werd verteld ,ik heb de lampen uitgemaakt want er was toch niemand meer. Hij pakte twee slokken en toen ging zijn telefoon. Theo wij kunnen zo naar binnen, het is donker en wij zien niemand. </a:t>
            </a:r>
          </a:p>
          <a:p>
            <a:r>
              <a:rPr lang="nl-NL" sz="2000" b="1" dirty="0">
                <a:solidFill>
                  <a:srgbClr val="FF0000"/>
                </a:solidFill>
              </a:rPr>
              <a:t>FF </a:t>
            </a:r>
            <a:r>
              <a:rPr lang="nl-NL" sz="2000" b="1" dirty="0" err="1">
                <a:solidFill>
                  <a:srgbClr val="FF0000"/>
                </a:solidFill>
              </a:rPr>
              <a:t>ted</a:t>
            </a:r>
            <a:r>
              <a:rPr lang="nl-NL" sz="2000" b="1" dirty="0">
                <a:solidFill>
                  <a:srgbClr val="FF0000"/>
                </a:solidFill>
              </a:rPr>
              <a:t> was vergeten de voordeur op slot te maken . </a:t>
            </a:r>
            <a:r>
              <a:rPr lang="nl-NL" sz="2000" b="1" dirty="0" err="1">
                <a:solidFill>
                  <a:srgbClr val="FF0000"/>
                </a:solidFill>
              </a:rPr>
              <a:t>Ddduuuuuussss</a:t>
            </a:r>
            <a:r>
              <a:rPr lang="nl-NL" sz="2000" b="1" dirty="0">
                <a:solidFill>
                  <a:srgbClr val="FF0000"/>
                </a:solidFill>
              </a:rPr>
              <a:t> Theo was klaar met feesten en stond om kwart over twaalf weer  op de Kerkwijk.</a:t>
            </a:r>
          </a:p>
          <a:p>
            <a:endParaRPr lang="nl-NL" sz="2000" b="1" dirty="0">
              <a:solidFill>
                <a:srgbClr val="FF0000"/>
              </a:solidFill>
            </a:endParaRPr>
          </a:p>
          <a:p>
            <a:endParaRPr lang="nl-NL" sz="2000" b="1" dirty="0">
              <a:solidFill>
                <a:srgbClr val="FF0000"/>
              </a:solidFill>
            </a:endParaRP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Theo van Vessem</a:t>
            </a:r>
          </a:p>
        </p:txBody>
      </p:sp>
      <p:pic>
        <p:nvPicPr>
          <p:cNvPr id="4" name="Afbeelding 3">
            <a:extLst>
              <a:ext uri="{FF2B5EF4-FFF2-40B4-BE49-F238E27FC236}">
                <a16:creationId xmlns:a16="http://schemas.microsoft.com/office/drawing/2014/main" id="{206ADA70-D884-EF9D-5F89-8F10445E8F21}"/>
              </a:ext>
            </a:extLst>
          </p:cNvPr>
          <p:cNvPicPr>
            <a:picLocks noChangeAspect="1"/>
          </p:cNvPicPr>
          <p:nvPr/>
        </p:nvPicPr>
        <p:blipFill>
          <a:blip r:embed="rId3"/>
          <a:stretch>
            <a:fillRect/>
          </a:stretch>
        </p:blipFill>
        <p:spPr>
          <a:xfrm>
            <a:off x="342760" y="76200"/>
            <a:ext cx="2222126" cy="2962835"/>
          </a:xfrm>
          <a:prstGeom prst="rect">
            <a:avLst/>
          </a:prstGeom>
        </p:spPr>
      </p:pic>
    </p:spTree>
    <p:extLst>
      <p:ext uri="{BB962C8B-B14F-4D97-AF65-F5344CB8AC3E}">
        <p14:creationId xmlns:p14="http://schemas.microsoft.com/office/powerpoint/2010/main" val="2269105479"/>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48118" y="3146613"/>
            <a:ext cx="6391835" cy="2579594"/>
          </a:xfrm>
        </p:spPr>
        <p:txBody>
          <a:bodyPr>
            <a:normAutofit/>
          </a:bodyPr>
          <a:lstStyle/>
          <a:p>
            <a:r>
              <a:rPr lang="nl-NL" sz="2000" b="1" dirty="0">
                <a:solidFill>
                  <a:srgbClr val="FF0000"/>
                </a:solidFill>
              </a:rPr>
              <a:t>Is het </a:t>
            </a:r>
            <a:r>
              <a:rPr lang="nl-NL" sz="2000" b="1" dirty="0" err="1">
                <a:solidFill>
                  <a:srgbClr val="FF0000"/>
                </a:solidFill>
              </a:rPr>
              <a:t>Doofpotters</a:t>
            </a:r>
            <a:r>
              <a:rPr lang="nl-NL" sz="2000" b="1" dirty="0">
                <a:solidFill>
                  <a:srgbClr val="FF0000"/>
                </a:solidFill>
              </a:rPr>
              <a:t> of Doodpotters</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Frans </a:t>
            </a:r>
            <a:r>
              <a:rPr lang="nl-NL" sz="4400" dirty="0" err="1"/>
              <a:t>Pennings</a:t>
            </a:r>
            <a:endParaRPr lang="nl-NL" sz="4400" dirty="0"/>
          </a:p>
        </p:txBody>
      </p:sp>
      <p:pic>
        <p:nvPicPr>
          <p:cNvPr id="4" name="Afbeelding 3">
            <a:extLst>
              <a:ext uri="{FF2B5EF4-FFF2-40B4-BE49-F238E27FC236}">
                <a16:creationId xmlns:a16="http://schemas.microsoft.com/office/drawing/2014/main" id="{309E4341-460E-A4D5-E776-2D4057CAF6E0}"/>
              </a:ext>
            </a:extLst>
          </p:cNvPr>
          <p:cNvPicPr>
            <a:picLocks noChangeAspect="1"/>
          </p:cNvPicPr>
          <p:nvPr/>
        </p:nvPicPr>
        <p:blipFill>
          <a:blip r:embed="rId3"/>
          <a:stretch>
            <a:fillRect/>
          </a:stretch>
        </p:blipFill>
        <p:spPr>
          <a:xfrm>
            <a:off x="2277663" y="3763263"/>
            <a:ext cx="5575421" cy="1962944"/>
          </a:xfrm>
          <a:prstGeom prst="rect">
            <a:avLst/>
          </a:prstGeom>
        </p:spPr>
      </p:pic>
    </p:spTree>
    <p:extLst>
      <p:ext uri="{BB962C8B-B14F-4D97-AF65-F5344CB8AC3E}">
        <p14:creationId xmlns:p14="http://schemas.microsoft.com/office/powerpoint/2010/main" val="10726273"/>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564D0-9455-59CD-FF6E-BD3BCB36300D}"/>
              </a:ext>
            </a:extLst>
          </p:cNvPr>
          <p:cNvSpPr>
            <a:spLocks noGrp="1"/>
          </p:cNvSpPr>
          <p:nvPr>
            <p:ph type="ctrTitle"/>
          </p:nvPr>
        </p:nvSpPr>
        <p:spPr>
          <a:xfrm>
            <a:off x="490537" y="76200"/>
            <a:ext cx="11210925" cy="6705600"/>
          </a:xfrm>
          <a:blipFill>
            <a:blip r:embed="rId2"/>
            <a:stretch>
              <a:fillRect/>
            </a:stretch>
          </a:blipFill>
        </p:spPr>
        <p:txBody>
          <a:bodyPr/>
          <a:lstStyle/>
          <a:p>
            <a:r>
              <a:rPr lang="nl-NL" dirty="0">
                <a:solidFill>
                  <a:srgbClr val="FF0000"/>
                </a:solidFill>
              </a:rPr>
              <a:t>.</a:t>
            </a:r>
          </a:p>
        </p:txBody>
      </p:sp>
      <p:sp>
        <p:nvSpPr>
          <p:cNvPr id="3" name="Ondertitel 2">
            <a:extLst>
              <a:ext uri="{FF2B5EF4-FFF2-40B4-BE49-F238E27FC236}">
                <a16:creationId xmlns:a16="http://schemas.microsoft.com/office/drawing/2014/main" id="{2B28024C-FF63-018B-44C1-FF06038FCE54}"/>
              </a:ext>
            </a:extLst>
          </p:cNvPr>
          <p:cNvSpPr>
            <a:spLocks noGrp="1"/>
          </p:cNvSpPr>
          <p:nvPr>
            <p:ph type="subTitle" idx="1"/>
          </p:nvPr>
        </p:nvSpPr>
        <p:spPr>
          <a:xfrm>
            <a:off x="1734669" y="3496237"/>
            <a:ext cx="6391835" cy="2579594"/>
          </a:xfrm>
        </p:spPr>
        <p:txBody>
          <a:bodyPr>
            <a:normAutofit/>
          </a:bodyPr>
          <a:lstStyle/>
          <a:p>
            <a:r>
              <a:rPr lang="nl-NL" sz="2000" b="1" dirty="0">
                <a:solidFill>
                  <a:srgbClr val="FF0000"/>
                </a:solidFill>
              </a:rPr>
              <a:t>Tijdens het bezoek aan </a:t>
            </a:r>
            <a:r>
              <a:rPr lang="nl-NL" sz="2000" b="1" dirty="0" err="1">
                <a:solidFill>
                  <a:srgbClr val="FF0000"/>
                </a:solidFill>
              </a:rPr>
              <a:t>Berlerode</a:t>
            </a:r>
            <a:r>
              <a:rPr lang="nl-NL" sz="2000" b="1" dirty="0">
                <a:solidFill>
                  <a:srgbClr val="FF0000"/>
                </a:solidFill>
              </a:rPr>
              <a:t> dit jaar hadden we geen Jeugdhofkapel bij. Gelukkig was er een bandje van de Jeugdslager zodat de winnende </a:t>
            </a:r>
            <a:r>
              <a:rPr lang="nl-NL" sz="2000" b="1" dirty="0" err="1">
                <a:solidFill>
                  <a:srgbClr val="FF0000"/>
                </a:solidFill>
              </a:rPr>
              <a:t>slagerzangeres</a:t>
            </a:r>
            <a:r>
              <a:rPr lang="nl-NL" sz="2000" b="1" dirty="0">
                <a:solidFill>
                  <a:srgbClr val="FF0000"/>
                </a:solidFill>
              </a:rPr>
              <a:t> het liedje kon komen zingen. </a:t>
            </a:r>
            <a:r>
              <a:rPr lang="nl-NL" sz="2000" b="1" dirty="0" err="1">
                <a:solidFill>
                  <a:srgbClr val="FF0000"/>
                </a:solidFill>
              </a:rPr>
              <a:t>Ashwin</a:t>
            </a:r>
            <a:r>
              <a:rPr lang="nl-NL" sz="2000" b="1" dirty="0">
                <a:solidFill>
                  <a:srgbClr val="FF0000"/>
                </a:solidFill>
              </a:rPr>
              <a:t> had zijn telefoon verbonden met de box en dacht het goede liedje aangezet te hebben en liep toen weer weg. Hij had alleen niet de winnende Jeugdslager opgezet maar de verliezende. </a:t>
            </a:r>
          </a:p>
        </p:txBody>
      </p:sp>
      <p:sp>
        <p:nvSpPr>
          <p:cNvPr id="6" name="Tekstvak 5">
            <a:extLst>
              <a:ext uri="{FF2B5EF4-FFF2-40B4-BE49-F238E27FC236}">
                <a16:creationId xmlns:a16="http://schemas.microsoft.com/office/drawing/2014/main" id="{9156D713-91BD-7EC7-8B68-19EE74A80B69}"/>
              </a:ext>
            </a:extLst>
          </p:cNvPr>
          <p:cNvSpPr txBox="1"/>
          <p:nvPr/>
        </p:nvSpPr>
        <p:spPr>
          <a:xfrm>
            <a:off x="779929" y="430306"/>
            <a:ext cx="8301317" cy="769441"/>
          </a:xfrm>
          <a:prstGeom prst="rect">
            <a:avLst/>
          </a:prstGeom>
          <a:noFill/>
        </p:spPr>
        <p:txBody>
          <a:bodyPr wrap="square" rtlCol="0">
            <a:spAutoFit/>
          </a:bodyPr>
          <a:lstStyle/>
          <a:p>
            <a:pPr algn="ctr"/>
            <a:r>
              <a:rPr lang="nl-NL" sz="4400" dirty="0"/>
              <a:t>Opperbeer </a:t>
            </a:r>
            <a:r>
              <a:rPr lang="nl-NL" sz="4400" dirty="0" err="1"/>
              <a:t>Ashwin</a:t>
            </a:r>
            <a:endParaRPr lang="nl-NL" sz="4400" dirty="0"/>
          </a:p>
        </p:txBody>
      </p:sp>
      <p:pic>
        <p:nvPicPr>
          <p:cNvPr id="4" name="Afbeelding 3">
            <a:extLst>
              <a:ext uri="{FF2B5EF4-FFF2-40B4-BE49-F238E27FC236}">
                <a16:creationId xmlns:a16="http://schemas.microsoft.com/office/drawing/2014/main" id="{6B9E9E3E-4D5D-82BB-B7F8-D56B5BEA1B5C}"/>
              </a:ext>
            </a:extLst>
          </p:cNvPr>
          <p:cNvPicPr>
            <a:picLocks noChangeAspect="1"/>
          </p:cNvPicPr>
          <p:nvPr/>
        </p:nvPicPr>
        <p:blipFill rotWithShape="1">
          <a:blip r:embed="rId3"/>
          <a:srcRect t="18432" r="-178" b="6274"/>
          <a:stretch/>
        </p:blipFill>
        <p:spPr>
          <a:xfrm>
            <a:off x="8843210" y="76200"/>
            <a:ext cx="3096289" cy="5163671"/>
          </a:xfrm>
          <a:prstGeom prst="rect">
            <a:avLst/>
          </a:prstGeom>
        </p:spPr>
      </p:pic>
    </p:spTree>
    <p:extLst>
      <p:ext uri="{BB962C8B-B14F-4D97-AF65-F5344CB8AC3E}">
        <p14:creationId xmlns:p14="http://schemas.microsoft.com/office/powerpoint/2010/main" val="1386700055"/>
      </p:ext>
    </p:extLst>
  </p:cSld>
  <p:clrMapOvr>
    <a:masterClrMapping/>
  </p:clrMapOvr>
  <mc:AlternateContent xmlns:mc="http://schemas.openxmlformats.org/markup-compatibility/2006" xmlns:p14="http://schemas.microsoft.com/office/powerpoint/2010/main">
    <mc:Choice Requires="p14">
      <p:transition spd="slow" p14:dur="4000" advClick="0" advTm="30000">
        <p14:vortex dir="r"/>
      </p:transition>
    </mc:Choice>
    <mc:Fallback xmlns="">
      <p:transition spd="slow" advClick="0" advTm="30000">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1294</Words>
  <Application>Microsoft Office PowerPoint</Application>
  <PresentationFormat>Breedbeeld</PresentationFormat>
  <Paragraphs>59</Paragraphs>
  <Slides>16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16</vt:i4>
      </vt:variant>
    </vt:vector>
  </HeadingPairs>
  <TitlesOfParts>
    <vt:vector size="21" baseType="lpstr">
      <vt:lpstr>Arial</vt:lpstr>
      <vt:lpstr>Arial Black</vt:lpstr>
      <vt:lpstr>Calibri</vt:lpstr>
      <vt:lpstr>Calibri Light</vt:lpstr>
      <vt:lpstr>Kantoorthema</vt:lpstr>
      <vt:lpstr>Slipper nominaties 2023</vt:lpstr>
      <vt:lpstr>.</vt:lpstr>
      <vt:lpstr>.</vt:lpstr>
      <vt:lpstr>.</vt:lpstr>
      <vt:lpstr>.</vt:lpstr>
      <vt:lpstr>.</vt:lpstr>
      <vt:lpstr>.</vt:lpstr>
      <vt:lpstr>.</vt:lpstr>
      <vt:lpstr>.</vt:lpstr>
      <vt:lpstr>.</vt:lpstr>
      <vt:lpstr>.</vt:lpstr>
      <vt:lpstr>.</vt:lpstr>
      <vt:lpstr>.</vt:lpstr>
      <vt:lpstr>.</vt:lpstr>
      <vt:lpstr>.</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Elle van Haren - Geurts</dc:creator>
  <cp:lastModifiedBy>Elle van Haren - Geurts</cp:lastModifiedBy>
  <cp:revision>6</cp:revision>
  <dcterms:created xsi:type="dcterms:W3CDTF">2023-12-29T10:59:25Z</dcterms:created>
  <dcterms:modified xsi:type="dcterms:W3CDTF">2024-01-05T08:50:51Z</dcterms:modified>
</cp:coreProperties>
</file>